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341" r:id="rId2"/>
    <p:sldId id="332" r:id="rId3"/>
    <p:sldId id="342" r:id="rId4"/>
    <p:sldId id="344" r:id="rId5"/>
    <p:sldId id="345" r:id="rId6"/>
    <p:sldId id="336" r:id="rId7"/>
    <p:sldId id="265" r:id="rId8"/>
    <p:sldId id="337" r:id="rId9"/>
    <p:sldId id="338" r:id="rId10"/>
    <p:sldId id="334" r:id="rId11"/>
    <p:sldId id="339" r:id="rId12"/>
    <p:sldId id="274" r:id="rId13"/>
    <p:sldId id="335" r:id="rId14"/>
    <p:sldId id="340" r:id="rId1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E1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88484" autoAdjust="0"/>
  </p:normalViewPr>
  <p:slideViewPr>
    <p:cSldViewPr snapToGrid="0" snapToObjects="1">
      <p:cViewPr varScale="1">
        <p:scale>
          <a:sx n="49" d="100"/>
          <a:sy n="49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0167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Plan to spend 1 minute on this slide, although be prepared for faculty to want to come back to this and ask follow-up questions.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5263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Plan to spend 1-2 minutes on this slide/topic.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6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946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313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Plan to spend 2-3 minutes on this slide/topic.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064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Plan to spend approx. 3 minutes on this slide/topic.</a:t>
            </a:r>
          </a:p>
        </p:txBody>
      </p:sp>
    </p:spTree>
    <p:extLst>
      <p:ext uri="{BB962C8B-B14F-4D97-AF65-F5344CB8AC3E}">
        <p14:creationId xmlns:p14="http://schemas.microsoft.com/office/powerpoint/2010/main" val="19991773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Plan to spend 3-5 minutes on this slide/topic.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0215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Plan to spend 1-2 minutes on this slide/topic. You will go in-depth on the following slides.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1032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Plan to spend approx. 5 minutes on each contribution (less time for more contributions, more time if you only have 1-2 contributions)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0585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Super brief!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Plan to spend approx. 30 seconds showing the slide.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45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- Center RE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B9CB75F-7C2E-C21D-AF55-819A946A68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59" name="Title Text"/>
          <p:cNvSpPr txBox="1">
            <a:spLocks noGrp="1"/>
          </p:cNvSpPr>
          <p:nvPr>
            <p:ph type="title"/>
          </p:nvPr>
        </p:nvSpPr>
        <p:spPr>
          <a:xfrm>
            <a:off x="2298700" y="3188043"/>
            <a:ext cx="20828000" cy="664793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6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28720097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96BA7-41B4-434B-A1D5-47145408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130E4-A959-4699-BC9B-91171A09F8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F29AEF-90DB-4320-B082-3105699D24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8D5ABB-D89A-4CBF-9478-40BB60725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80A7A-5799-4A6A-9703-F189EF1D6BC0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2595FA-9862-4F1A-9662-B424C2CB5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BA2A68-4FD8-4887-AA3E-B9F8EBE95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941192" y="13081000"/>
            <a:ext cx="488916" cy="471924"/>
          </a:xfrm>
        </p:spPr>
        <p:txBody>
          <a:bodyPr/>
          <a:lstStyle/>
          <a:p>
            <a:fld id="{297C86CC-07DA-4056-B565-A1461EA54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61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itle Text"/>
          <p:cNvSpPr txBox="1">
            <a:spLocks noGrp="1"/>
          </p:cNvSpPr>
          <p:nvPr>
            <p:ph type="title"/>
          </p:nvPr>
        </p:nvSpPr>
        <p:spPr>
          <a:xfrm>
            <a:off x="2298700" y="4533900"/>
            <a:ext cx="20828000" cy="4648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6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Text"/>
          <p:cNvSpPr txBox="1">
            <a:spLocks noGrp="1"/>
          </p:cNvSpPr>
          <p:nvPr>
            <p:ph type="title"/>
          </p:nvPr>
        </p:nvSpPr>
        <p:spPr>
          <a:xfrm>
            <a:off x="2425700" y="2235200"/>
            <a:ext cx="20828000" cy="4648200"/>
          </a:xfrm>
          <a:prstGeom prst="rect">
            <a:avLst/>
          </a:prstGeom>
        </p:spPr>
        <p:txBody>
          <a:bodyPr anchor="b"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425700" y="70104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 baseline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SzTx/>
              <a:buNone/>
              <a:defRPr sz="5400" baseline="0">
                <a:solidFill>
                  <a:schemeClr val="tx1"/>
                </a:solidFill>
              </a:defRPr>
            </a:lvl2pPr>
            <a:lvl3pPr marL="0" indent="0" algn="ctr">
              <a:spcBef>
                <a:spcPts val="0"/>
              </a:spcBef>
              <a:buSzTx/>
              <a:buNone/>
              <a:defRPr sz="5400" baseline="0">
                <a:solidFill>
                  <a:schemeClr val="tx1"/>
                </a:solidFill>
              </a:defRPr>
            </a:lvl3pPr>
            <a:lvl4pPr marL="0" indent="0" algn="ctr">
              <a:spcBef>
                <a:spcPts val="0"/>
              </a:spcBef>
              <a:buSzTx/>
              <a:buNone/>
              <a:defRPr sz="5400" baseline="0">
                <a:solidFill>
                  <a:schemeClr val="tx1"/>
                </a:solidFill>
              </a:defRPr>
            </a:lvl4pPr>
            <a:lvl5pPr marL="0" indent="0" algn="ctr">
              <a:spcBef>
                <a:spcPts val="0"/>
              </a:spcBef>
              <a:buSzTx/>
              <a:buNone/>
              <a:defRPr sz="5400" baseline="0">
                <a:solidFill>
                  <a:schemeClr val="tx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utumn Aerials-22.jpeg"/>
          <p:cNvSpPr>
            <a:spLocks noGrp="1"/>
          </p:cNvSpPr>
          <p:nvPr>
            <p:ph type="pic" sz="quarter" idx="13"/>
          </p:nvPr>
        </p:nvSpPr>
        <p:spPr>
          <a:xfrm>
            <a:off x="16395700" y="6540500"/>
            <a:ext cx="7404101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0" name="_DSC3450.jpeg"/>
          <p:cNvSpPr>
            <a:spLocks noGrp="1"/>
          </p:cNvSpPr>
          <p:nvPr>
            <p:ph type="pic" sz="quarter" idx="14"/>
          </p:nvPr>
        </p:nvSpPr>
        <p:spPr>
          <a:xfrm>
            <a:off x="16395700" y="6223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1" name="HOTU Emalee Egelund-7.jpeg"/>
          <p:cNvSpPr>
            <a:spLocks noGrp="1"/>
          </p:cNvSpPr>
          <p:nvPr>
            <p:ph type="pic" idx="15"/>
          </p:nvPr>
        </p:nvSpPr>
        <p:spPr>
          <a:xfrm>
            <a:off x="1841500" y="6223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rocker Science Students-131.jpeg"/>
          <p:cNvSpPr>
            <a:spLocks noGrp="1"/>
          </p:cNvSpPr>
          <p:nvPr>
            <p:ph type="pic" idx="13"/>
          </p:nvPr>
        </p:nvSpPr>
        <p:spPr>
          <a:xfrm>
            <a:off x="37482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50" name="Title Text"/>
          <p:cNvSpPr txBox="1">
            <a:spLocks noGrp="1"/>
          </p:cNvSpPr>
          <p:nvPr>
            <p:ph type="title"/>
          </p:nvPr>
        </p:nvSpPr>
        <p:spPr>
          <a:xfrm>
            <a:off x="1143000" y="9512300"/>
            <a:ext cx="23114000" cy="2006600"/>
          </a:xfrm>
          <a:prstGeom prst="rect">
            <a:avLst/>
          </a:prstGeom>
        </p:spPr>
        <p:txBody>
          <a:bodyPr anchor="b"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5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143000" y="1144905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 baseline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SzTx/>
              <a:buNone/>
              <a:defRPr sz="5400" baseline="0">
                <a:solidFill>
                  <a:schemeClr val="tx1"/>
                </a:solidFill>
              </a:defRPr>
            </a:lvl2pPr>
            <a:lvl3pPr marL="0" indent="0" algn="ctr">
              <a:spcBef>
                <a:spcPts val="0"/>
              </a:spcBef>
              <a:buSzTx/>
              <a:buNone/>
              <a:defRPr sz="5400" baseline="0">
                <a:solidFill>
                  <a:schemeClr val="tx1"/>
                </a:solidFill>
              </a:defRPr>
            </a:lvl3pPr>
            <a:lvl4pPr marL="0" indent="0" algn="ctr">
              <a:spcBef>
                <a:spcPts val="0"/>
              </a:spcBef>
              <a:buSzTx/>
              <a:buNone/>
              <a:defRPr sz="5400" baseline="0">
                <a:solidFill>
                  <a:schemeClr val="tx1"/>
                </a:solidFill>
              </a:defRPr>
            </a:lvl4pPr>
            <a:lvl5pPr marL="0" indent="0" algn="ctr">
              <a:spcBef>
                <a:spcPts val="0"/>
              </a:spcBef>
              <a:buSzTx/>
              <a:buNone/>
              <a:defRPr sz="5400" baseline="0">
                <a:solidFill>
                  <a:schemeClr val="tx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Text"/>
          <p:cNvSpPr txBox="1">
            <a:spLocks noGrp="1"/>
          </p:cNvSpPr>
          <p:nvPr>
            <p:ph type="title"/>
          </p:nvPr>
        </p:nvSpPr>
        <p:spPr>
          <a:xfrm>
            <a:off x="2311400" y="355600"/>
            <a:ext cx="21005800" cy="2286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76" name="Body Level One…"/>
          <p:cNvSpPr txBox="1">
            <a:spLocks noGrp="1"/>
          </p:cNvSpPr>
          <p:nvPr>
            <p:ph type="body" idx="1"/>
          </p:nvPr>
        </p:nvSpPr>
        <p:spPr>
          <a:xfrm>
            <a:off x="2501900" y="3149600"/>
            <a:ext cx="21005800" cy="9296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  <a:lvl2pPr>
              <a:defRPr baseline="0">
                <a:solidFill>
                  <a:schemeClr val="tx1"/>
                </a:solidFill>
              </a:defRPr>
            </a:lvl2pPr>
            <a:lvl3pPr>
              <a:defRPr baseline="0">
                <a:solidFill>
                  <a:schemeClr val="tx1"/>
                </a:solidFill>
              </a:defRPr>
            </a:lvl3pPr>
            <a:lvl4pPr>
              <a:defRPr baseline="0">
                <a:solidFill>
                  <a:schemeClr val="tx1"/>
                </a:solidFill>
              </a:defRPr>
            </a:lvl4pPr>
            <a:lvl5pPr>
              <a:defRPr baseline="0">
                <a:solidFill>
                  <a:schemeClr val="tx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Eden-Lassonde-13.jpeg"/>
          <p:cNvSpPr>
            <a:spLocks noGrp="1"/>
          </p:cNvSpPr>
          <p:nvPr>
            <p:ph type="pic" sz="half" idx="13"/>
          </p:nvPr>
        </p:nvSpPr>
        <p:spPr>
          <a:xfrm>
            <a:off x="13169900" y="3149600"/>
            <a:ext cx="95250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Title Text"/>
          <p:cNvSpPr txBox="1">
            <a:spLocks noGrp="1"/>
          </p:cNvSpPr>
          <p:nvPr>
            <p:ph type="title"/>
          </p:nvPr>
        </p:nvSpPr>
        <p:spPr>
          <a:xfrm>
            <a:off x="2133600" y="355600"/>
            <a:ext cx="21005800" cy="2286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86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1463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 baseline="0">
                <a:solidFill>
                  <a:schemeClr val="tx1"/>
                </a:solidFill>
              </a:defRPr>
            </a:lvl1pPr>
            <a:lvl2pPr marL="1117600" indent="-558800">
              <a:spcBef>
                <a:spcPts val="4500"/>
              </a:spcBef>
              <a:defRPr sz="3800" baseline="0">
                <a:solidFill>
                  <a:schemeClr val="tx1"/>
                </a:solidFill>
              </a:defRPr>
            </a:lvl2pPr>
            <a:lvl3pPr marL="1676400" indent="-558800">
              <a:spcBef>
                <a:spcPts val="4500"/>
              </a:spcBef>
              <a:defRPr sz="3800" baseline="0">
                <a:solidFill>
                  <a:schemeClr val="tx1"/>
                </a:solidFill>
              </a:defRPr>
            </a:lvl3pPr>
            <a:lvl4pPr marL="2235200" indent="-558800">
              <a:spcBef>
                <a:spcPts val="4500"/>
              </a:spcBef>
              <a:defRPr sz="3800" baseline="0">
                <a:solidFill>
                  <a:schemeClr val="tx1"/>
                </a:solidFill>
              </a:defRPr>
            </a:lvl4pPr>
            <a:lvl5pPr marL="2794000" indent="-558800">
              <a:spcBef>
                <a:spcPts val="4500"/>
              </a:spcBef>
              <a:defRPr sz="3800" baseline="0">
                <a:solidFill>
                  <a:schemeClr val="tx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8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85763-29F9-42E1-BF45-EA5517E51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25CD-2B98-469B-BC5F-97B2EA369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05982-36E6-4E02-AFE6-A7B98CFA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80A7A-5799-4A6A-9703-F189EF1D6BC0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72534-B593-4F71-84EB-DBD1DBDE5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940C3-F1B2-4467-9795-4426C4A6E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941192" y="13081000"/>
            <a:ext cx="488916" cy="471924"/>
          </a:xfrm>
        </p:spPr>
        <p:txBody>
          <a:bodyPr/>
          <a:lstStyle/>
          <a:p>
            <a:fld id="{297C86CC-07DA-4056-B565-A1461EA54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867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4" r:id="rId2"/>
    <p:sldLayoutId id="2147483649" r:id="rId3"/>
    <p:sldLayoutId id="2147483651" r:id="rId4"/>
    <p:sldLayoutId id="2147483653" r:id="rId5"/>
    <p:sldLayoutId id="2147483656" r:id="rId6"/>
    <p:sldLayoutId id="2147483657" r:id="rId7"/>
    <p:sldLayoutId id="2147483659" r:id="rId8"/>
    <p:sldLayoutId id="2147483661" r:id="rId9"/>
    <p:sldLayoutId id="2147483662" r:id="rId10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chemeClr val="accent1"/>
          </a:solidFill>
          <a:uFillTx/>
          <a:latin typeface="Factoria Ultra" pitchFamily="2" charset="77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chemeClr val="tx1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chemeClr val="tx1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chemeClr val="tx1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chemeClr val="tx1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chemeClr val="tx1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gradschool.utah.edu/thesis/manuscript-submission.php" TargetMode="External"/><Relationship Id="rId3" Type="http://schemas.openxmlformats.org/officeDocument/2006/relationships/hyperlink" Target="https://www.ece.utah.edu/graduate-writing-resources/" TargetMode="External"/><Relationship Id="rId7" Type="http://schemas.openxmlformats.org/officeDocument/2006/relationships/hyperlink" Target="https://gradschool.utah.edu/thesis/templates-guides-samples/index.ph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gradschool.utah.edu/resources-hub/grammarly/index.php" TargetMode="External"/><Relationship Id="rId5" Type="http://schemas.openxmlformats.org/officeDocument/2006/relationships/hyperlink" Target="https://writingcenter.utah.edu/graduate-services/e-tutoring.php" TargetMode="External"/><Relationship Id="rId4" Type="http://schemas.openxmlformats.org/officeDocument/2006/relationships/hyperlink" Target="https://www.price.utah.edu/students/clear/grew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3794059-E5B2-48B8-8D37-5B07A5D92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to the Student</a:t>
            </a:r>
          </a:p>
        </p:txBody>
      </p:sp>
    </p:spTree>
    <p:extLst>
      <p:ext uri="{BB962C8B-B14F-4D97-AF65-F5344CB8AC3E}">
        <p14:creationId xmlns:p14="http://schemas.microsoft.com/office/powerpoint/2010/main" val="3248560402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B8184-4FE3-438F-ABD9-8689F514F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Contributions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96FB5-61E9-4432-A3AB-81FCF0B93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6600" b="1" dirty="0">
                <a:solidFill>
                  <a:schemeClr val="bg2">
                    <a:lumMod val="10000"/>
                  </a:schemeClr>
                </a:solidFill>
              </a:rPr>
              <a:t>The contributions of this thesis are:</a:t>
            </a:r>
          </a:p>
          <a:p>
            <a:pPr marL="1549400" lvl="1" indent="-9144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5400" dirty="0">
                <a:solidFill>
                  <a:schemeClr val="bg2">
                    <a:lumMod val="10000"/>
                  </a:schemeClr>
                </a:solidFill>
              </a:rPr>
              <a:t>Contribution </a:t>
            </a:r>
          </a:p>
          <a:p>
            <a:pPr marL="1549400" lvl="1" indent="-9144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5400" dirty="0">
                <a:solidFill>
                  <a:schemeClr val="bg2">
                    <a:lumMod val="10000"/>
                  </a:schemeClr>
                </a:solidFill>
              </a:rPr>
              <a:t>Additional Contribution</a:t>
            </a:r>
          </a:p>
          <a:p>
            <a:pPr marL="1549400" lvl="1" indent="-9144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5400" dirty="0">
                <a:solidFill>
                  <a:schemeClr val="bg2">
                    <a:lumMod val="10000"/>
                  </a:schemeClr>
                </a:solidFill>
              </a:rPr>
              <a:t>Additional Contribution…</a:t>
            </a:r>
          </a:p>
          <a:p>
            <a:pPr marL="635000" lvl="1" indent="0">
              <a:spcBef>
                <a:spcPts val="0"/>
              </a:spcBef>
              <a:buNone/>
            </a:pP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pPr marL="635000" lvl="1" indent="0">
              <a:spcBef>
                <a:spcPts val="0"/>
              </a:spcBef>
              <a:buNone/>
            </a:pP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This section/slide should outline 1-3 (or even more!) new ideas that come from your work. </a:t>
            </a:r>
            <a:r>
              <a:rPr lang="en-US" u="sng" dirty="0">
                <a:solidFill>
                  <a:schemeClr val="bg2">
                    <a:lumMod val="10000"/>
                  </a:schemeClr>
                </a:solidFill>
              </a:rPr>
              <a:t>Discuss with your faculty advisor</a:t>
            </a:r>
          </a:p>
          <a:p>
            <a:pPr lvl="1">
              <a:spcBef>
                <a:spcPts val="0"/>
              </a:spcBef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For each contribution to be included there should be some </a:t>
            </a:r>
            <a:r>
              <a:rPr lang="en-US" u="sng" dirty="0">
                <a:solidFill>
                  <a:schemeClr val="bg2">
                    <a:lumMod val="10000"/>
                  </a:schemeClr>
                </a:solidFill>
              </a:rPr>
              <a:t>preliminary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 and </a:t>
            </a:r>
            <a:r>
              <a:rPr lang="en-US" u="sng" dirty="0">
                <a:solidFill>
                  <a:schemeClr val="bg2">
                    <a:lumMod val="10000"/>
                  </a:schemeClr>
                </a:solidFill>
              </a:rPr>
              <a:t>proposed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 work (this slide is just to outline the contributions, you don’t need to explain it here as each contribution should get their own slide)</a:t>
            </a:r>
          </a:p>
          <a:p>
            <a:pPr lvl="1">
              <a:spcBef>
                <a:spcPts val="0"/>
              </a:spcBef>
            </a:pPr>
            <a:endParaRPr lang="en-US" dirty="0">
              <a:solidFill>
                <a:schemeClr val="accent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4800" b="1" dirty="0">
                <a:solidFill>
                  <a:schemeClr val="accent1"/>
                </a:solidFill>
              </a:rPr>
              <a:t>Plan to spend 1-2 minutes on this slide/topic. You will go in-depth on the following slides.</a:t>
            </a:r>
          </a:p>
          <a:p>
            <a:pPr marL="0" indent="0">
              <a:spcBef>
                <a:spcPts val="0"/>
              </a:spcBef>
              <a:buNone/>
            </a:pPr>
            <a:endParaRPr lang="en-US" sz="44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/>
          </a:p>
          <a:p>
            <a:pPr lvl="1">
              <a:spcBef>
                <a:spcPts val="0"/>
              </a:spcBef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spcBef>
                <a:spcPts val="0"/>
              </a:spcBef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spcBef>
                <a:spcPts val="0"/>
              </a:spcBef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spcBef>
                <a:spcPts val="0"/>
              </a:spcBef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0">
              <a:spcBef>
                <a:spcPts val="0"/>
              </a:spcBef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Arrow: Left 7">
            <a:extLst>
              <a:ext uri="{FF2B5EF4-FFF2-40B4-BE49-F238E27FC236}">
                <a16:creationId xmlns:a16="http://schemas.microsoft.com/office/drawing/2014/main" id="{A7420D39-7253-44B6-AC91-2B8FCDB9CD96}"/>
              </a:ext>
            </a:extLst>
          </p:cNvPr>
          <p:cNvSpPr/>
          <p:nvPr/>
        </p:nvSpPr>
        <p:spPr>
          <a:xfrm>
            <a:off x="16167369" y="2641600"/>
            <a:ext cx="6673176" cy="2027932"/>
          </a:xfrm>
          <a:prstGeom prst="leftArrow">
            <a:avLst>
              <a:gd name="adj1" fmla="val 67765"/>
              <a:gd name="adj2" fmla="val 63583"/>
            </a:avLst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635000" lvl="1" indent="0"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</a:rPr>
              <a:t>This exact wording should be in your PowerPoint and in your paper!</a:t>
            </a:r>
          </a:p>
        </p:txBody>
      </p:sp>
    </p:spTree>
    <p:extLst>
      <p:ext uri="{BB962C8B-B14F-4D97-AF65-F5344CB8AC3E}">
        <p14:creationId xmlns:p14="http://schemas.microsoft.com/office/powerpoint/2010/main" val="2098149366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B8184-4FE3-438F-ABD9-8689F514F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Set of Slides for Contributions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96FB5-61E9-4432-A3AB-81FCF0B93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5400" b="1" dirty="0">
                <a:solidFill>
                  <a:schemeClr val="bg2">
                    <a:lumMod val="10000"/>
                  </a:schemeClr>
                </a:solidFill>
              </a:rPr>
              <a:t>This begins the set of slides for each contribution. At least 1separate slide for each contribution.</a:t>
            </a:r>
          </a:p>
          <a:p>
            <a:pPr>
              <a:spcBef>
                <a:spcPts val="0"/>
              </a:spcBef>
            </a:pPr>
            <a:r>
              <a:rPr lang="en-US" sz="5400" dirty="0">
                <a:solidFill>
                  <a:schemeClr val="bg2">
                    <a:lumMod val="10000"/>
                  </a:schemeClr>
                </a:solidFill>
              </a:rPr>
              <a:t>For each contribution there should be some </a:t>
            </a:r>
            <a:r>
              <a:rPr lang="en-US" sz="5400" u="sng" dirty="0">
                <a:solidFill>
                  <a:schemeClr val="bg2">
                    <a:lumMod val="10000"/>
                  </a:schemeClr>
                </a:solidFill>
              </a:rPr>
              <a:t>preliminary</a:t>
            </a:r>
            <a:r>
              <a:rPr lang="en-US" sz="5400" dirty="0">
                <a:solidFill>
                  <a:schemeClr val="bg2">
                    <a:lumMod val="10000"/>
                  </a:schemeClr>
                </a:solidFill>
              </a:rPr>
              <a:t> work and </a:t>
            </a:r>
            <a:r>
              <a:rPr lang="en-US" sz="5400" u="sng" dirty="0">
                <a:solidFill>
                  <a:schemeClr val="bg2">
                    <a:lumMod val="10000"/>
                  </a:schemeClr>
                </a:solidFill>
              </a:rPr>
              <a:t>proposed</a:t>
            </a:r>
            <a:r>
              <a:rPr lang="en-US" sz="5400" dirty="0">
                <a:solidFill>
                  <a:schemeClr val="bg2">
                    <a:lumMod val="10000"/>
                  </a:schemeClr>
                </a:solidFill>
              </a:rPr>
              <a:t> work </a:t>
            </a:r>
          </a:p>
          <a:p>
            <a:pPr>
              <a:spcBef>
                <a:spcPts val="0"/>
              </a:spcBef>
            </a:pPr>
            <a:r>
              <a:rPr lang="en-US" sz="5400" dirty="0">
                <a:solidFill>
                  <a:schemeClr val="bg2">
                    <a:lumMod val="10000"/>
                  </a:schemeClr>
                </a:solidFill>
              </a:rPr>
              <a:t>Good to include references to prior material (yours and others) as needed in the slides</a:t>
            </a:r>
          </a:p>
          <a:p>
            <a:pPr marL="0" indent="0">
              <a:spcBef>
                <a:spcPts val="0"/>
              </a:spcBef>
              <a:buNone/>
            </a:pP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  <a:p>
            <a:pPr marL="0" marR="0" lvl="0" indent="0" defTabSz="4572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dirty="0">
                <a:solidFill>
                  <a:schemeClr val="accent1"/>
                </a:solidFill>
              </a:rPr>
              <a:t>Plan to spend approx. 5 minutes on each contribution (less time for more contributions, more time if you only have 1-2 contributions)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872847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F5FA6-4ED0-4CFA-83E5-17B352ECD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9100" y="254000"/>
            <a:ext cx="21005800" cy="2286000"/>
          </a:xfrm>
        </p:spPr>
        <p:txBody>
          <a:bodyPr>
            <a:noAutofit/>
          </a:bodyPr>
          <a:lstStyle/>
          <a:p>
            <a:r>
              <a:rPr lang="en-US" sz="9600" dirty="0"/>
              <a:t>Proposed Publications, Conferences, etc.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0BED5-B9F3-444F-888B-0D7A83C01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MS thesis typically includes 1 journal publication submitted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PhD thesis typically includes 1 journal publication accepted and at least 2+ submitted</a:t>
            </a:r>
          </a:p>
          <a:p>
            <a:pPr>
              <a:spcBef>
                <a:spcPts val="0"/>
              </a:spcBef>
            </a:pPr>
            <a:endParaRPr lang="en-US" sz="5400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5400" dirty="0">
                <a:solidFill>
                  <a:schemeClr val="bg2">
                    <a:lumMod val="10000"/>
                  </a:schemeClr>
                </a:solidFill>
              </a:rPr>
              <a:t>Although these are typical, they are not the rule. </a:t>
            </a:r>
            <a:r>
              <a:rPr lang="en-US" sz="5400" b="1" dirty="0">
                <a:solidFill>
                  <a:schemeClr val="bg2">
                    <a:lumMod val="10000"/>
                  </a:schemeClr>
                </a:solidFill>
              </a:rPr>
              <a:t>This must be discussed with faculty advisor and committee.</a:t>
            </a:r>
          </a:p>
          <a:p>
            <a:pPr>
              <a:spcBef>
                <a:spcPts val="0"/>
              </a:spcBef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chemeClr val="accent1"/>
                </a:solidFill>
              </a:rPr>
              <a:t>Super brief! </a:t>
            </a:r>
            <a:r>
              <a:rPr lang="en-US" sz="4800" b="1" dirty="0">
                <a:solidFill>
                  <a:schemeClr val="accent1"/>
                </a:solidFill>
              </a:rPr>
              <a:t>Plan to spend approx. 30 seconds showing the slide.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15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D8861-5B67-4C23-91F8-63CD9F52E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Timeline of Proposed Research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37C8DC5-10A5-4B57-83E3-A7246A58E3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5146921"/>
              </p:ext>
            </p:extLst>
          </p:nvPr>
        </p:nvGraphicFramePr>
        <p:xfrm>
          <a:off x="2196695" y="3149600"/>
          <a:ext cx="19990610" cy="7632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32430">
                  <a:extLst>
                    <a:ext uri="{9D8B030D-6E8A-4147-A177-3AD203B41FA5}">
                      <a16:colId xmlns:a16="http://schemas.microsoft.com/office/drawing/2014/main" val="2634659349"/>
                    </a:ext>
                  </a:extLst>
                </a:gridCol>
                <a:gridCol w="5558180">
                  <a:extLst>
                    <a:ext uri="{9D8B030D-6E8A-4147-A177-3AD203B41FA5}">
                      <a16:colId xmlns:a16="http://schemas.microsoft.com/office/drawing/2014/main" val="1457695253"/>
                    </a:ext>
                  </a:extLst>
                </a:gridCol>
              </a:tblGrid>
              <a:tr h="954104">
                <a:tc>
                  <a:txBody>
                    <a:bodyPr/>
                    <a:lstStyle/>
                    <a:p>
                      <a:r>
                        <a:rPr lang="en-US" sz="4800" dirty="0"/>
                        <a:t>Objective</a:t>
                      </a:r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r>
                        <a:rPr lang="en-US" sz="4800" dirty="0"/>
                        <a:t>Semester/Year</a:t>
                      </a:r>
                    </a:p>
                  </a:txBody>
                  <a:tcPr marL="182880" marR="182880" marT="91440" marB="91440"/>
                </a:tc>
                <a:extLst>
                  <a:ext uri="{0D108BD9-81ED-4DB2-BD59-A6C34878D82A}">
                    <a16:rowId xmlns:a16="http://schemas.microsoft.com/office/drawing/2014/main" val="3709481198"/>
                  </a:ext>
                </a:extLst>
              </a:tr>
              <a:tr h="954104">
                <a:tc>
                  <a:txBody>
                    <a:bodyPr/>
                    <a:lstStyle/>
                    <a:p>
                      <a:endParaRPr lang="en-US" sz="4800" dirty="0"/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endParaRPr lang="en-US" sz="4800" dirty="0"/>
                    </a:p>
                  </a:txBody>
                  <a:tcPr marL="182880" marR="182880" marT="91440" marB="91440"/>
                </a:tc>
                <a:extLst>
                  <a:ext uri="{0D108BD9-81ED-4DB2-BD59-A6C34878D82A}">
                    <a16:rowId xmlns:a16="http://schemas.microsoft.com/office/drawing/2014/main" val="2928700659"/>
                  </a:ext>
                </a:extLst>
              </a:tr>
              <a:tr h="954104">
                <a:tc>
                  <a:txBody>
                    <a:bodyPr/>
                    <a:lstStyle/>
                    <a:p>
                      <a:endParaRPr lang="en-US" sz="4800"/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endParaRPr lang="en-US" sz="4800"/>
                    </a:p>
                  </a:txBody>
                  <a:tcPr marL="182880" marR="182880" marT="91440" marB="91440"/>
                </a:tc>
                <a:extLst>
                  <a:ext uri="{0D108BD9-81ED-4DB2-BD59-A6C34878D82A}">
                    <a16:rowId xmlns:a16="http://schemas.microsoft.com/office/drawing/2014/main" val="2490154645"/>
                  </a:ext>
                </a:extLst>
              </a:tr>
              <a:tr h="954104">
                <a:tc>
                  <a:txBody>
                    <a:bodyPr/>
                    <a:lstStyle/>
                    <a:p>
                      <a:endParaRPr lang="en-US" sz="4800" dirty="0"/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endParaRPr lang="en-US" sz="4800"/>
                    </a:p>
                  </a:txBody>
                  <a:tcPr marL="182880" marR="182880" marT="91440" marB="91440"/>
                </a:tc>
                <a:extLst>
                  <a:ext uri="{0D108BD9-81ED-4DB2-BD59-A6C34878D82A}">
                    <a16:rowId xmlns:a16="http://schemas.microsoft.com/office/drawing/2014/main" val="2307211883"/>
                  </a:ext>
                </a:extLst>
              </a:tr>
              <a:tr h="954104">
                <a:tc>
                  <a:txBody>
                    <a:bodyPr/>
                    <a:lstStyle/>
                    <a:p>
                      <a:endParaRPr lang="en-US" sz="4800"/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endParaRPr lang="en-US" sz="4800"/>
                    </a:p>
                  </a:txBody>
                  <a:tcPr marL="182880" marR="182880" marT="91440" marB="91440"/>
                </a:tc>
                <a:extLst>
                  <a:ext uri="{0D108BD9-81ED-4DB2-BD59-A6C34878D82A}">
                    <a16:rowId xmlns:a16="http://schemas.microsoft.com/office/drawing/2014/main" val="1336082131"/>
                  </a:ext>
                </a:extLst>
              </a:tr>
              <a:tr h="954104">
                <a:tc>
                  <a:txBody>
                    <a:bodyPr/>
                    <a:lstStyle/>
                    <a:p>
                      <a:endParaRPr lang="en-US" sz="4800"/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endParaRPr lang="en-US" sz="4800"/>
                    </a:p>
                  </a:txBody>
                  <a:tcPr marL="182880" marR="182880" marT="91440" marB="91440"/>
                </a:tc>
                <a:extLst>
                  <a:ext uri="{0D108BD9-81ED-4DB2-BD59-A6C34878D82A}">
                    <a16:rowId xmlns:a16="http://schemas.microsoft.com/office/drawing/2014/main" val="1832771235"/>
                  </a:ext>
                </a:extLst>
              </a:tr>
              <a:tr h="954104">
                <a:tc>
                  <a:txBody>
                    <a:bodyPr/>
                    <a:lstStyle/>
                    <a:p>
                      <a:endParaRPr lang="en-US" sz="4800"/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endParaRPr lang="en-US" sz="4800"/>
                    </a:p>
                  </a:txBody>
                  <a:tcPr marL="182880" marR="182880" marT="91440" marB="91440"/>
                </a:tc>
                <a:extLst>
                  <a:ext uri="{0D108BD9-81ED-4DB2-BD59-A6C34878D82A}">
                    <a16:rowId xmlns:a16="http://schemas.microsoft.com/office/drawing/2014/main" val="1906723251"/>
                  </a:ext>
                </a:extLst>
              </a:tr>
              <a:tr h="954104">
                <a:tc>
                  <a:txBody>
                    <a:bodyPr/>
                    <a:lstStyle/>
                    <a:p>
                      <a:endParaRPr lang="en-US" sz="4800"/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endParaRPr lang="en-US" sz="4800" dirty="0"/>
                    </a:p>
                  </a:txBody>
                  <a:tcPr marL="182880" marR="182880" marT="91440" marB="91440"/>
                </a:tc>
                <a:extLst>
                  <a:ext uri="{0D108BD9-81ED-4DB2-BD59-A6C34878D82A}">
                    <a16:rowId xmlns:a16="http://schemas.microsoft.com/office/drawing/2014/main" val="976957644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2EF35E5-B81E-4D0A-982C-AF43B872D185}"/>
              </a:ext>
            </a:extLst>
          </p:cNvPr>
          <p:cNvSpPr txBox="1">
            <a:spLocks/>
          </p:cNvSpPr>
          <p:nvPr/>
        </p:nvSpPr>
        <p:spPr>
          <a:xfrm>
            <a:off x="1689100" y="11005361"/>
            <a:ext cx="22435496" cy="2535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t">
            <a:normAutofit/>
          </a:bodyPr>
          <a:lstStyle>
            <a:lvl1pPr marL="63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127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90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254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317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381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444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508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571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hangingPunct="1">
              <a:lnSpc>
                <a:spcPct val="12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Proposed research completion milestones/objectives are usually formatted as a table </a:t>
            </a:r>
          </a:p>
          <a:p>
            <a:pPr hangingPunct="1">
              <a:lnSpc>
                <a:spcPct val="12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Format of the thesis should be discussed with committee (Compendium of papers versus a monograph)</a:t>
            </a:r>
          </a:p>
          <a:p>
            <a:pPr hangingPunct="1">
              <a:lnSpc>
                <a:spcPct val="120000"/>
              </a:lnSpc>
              <a:spcBef>
                <a:spcPts val="0"/>
              </a:spcBef>
            </a:pP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chemeClr val="accent1"/>
                </a:solidFill>
              </a:rPr>
              <a:t>Plan to spend 1 minute on this slide, although be prepared for faculty to want to come back to this and ask follow-up questions.</a:t>
            </a:r>
          </a:p>
          <a:p>
            <a:pPr marL="0" indent="0" hangingPunct="1">
              <a:lnSpc>
                <a:spcPct val="120000"/>
              </a:lnSpc>
              <a:spcBef>
                <a:spcPts val="0"/>
              </a:spcBef>
              <a:buNone/>
            </a:pP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567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B8184-4FE3-438F-ABD9-8689F514F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96FB5-61E9-4432-A3AB-81FCF0B93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6600" b="1" dirty="0">
                <a:solidFill>
                  <a:schemeClr val="bg2">
                    <a:lumMod val="10000"/>
                  </a:schemeClr>
                </a:solidFill>
              </a:rPr>
              <a:t>Contributions Repeated</a:t>
            </a:r>
          </a:p>
          <a:p>
            <a:pPr marL="0" indent="0">
              <a:spcBef>
                <a:spcPts val="0"/>
              </a:spcBef>
              <a:buNone/>
            </a:pPr>
            <a:endParaRPr lang="en-US" sz="6600" b="1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6600" b="1" dirty="0">
                <a:solidFill>
                  <a:schemeClr val="bg2">
                    <a:lumMod val="10000"/>
                  </a:schemeClr>
                </a:solidFill>
              </a:rPr>
              <a:t>The contributions of this thesis are:</a:t>
            </a:r>
          </a:p>
          <a:p>
            <a:pPr marL="1549400" lvl="1" indent="-9144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5400" dirty="0">
                <a:solidFill>
                  <a:schemeClr val="bg2">
                    <a:lumMod val="10000"/>
                  </a:schemeClr>
                </a:solidFill>
              </a:rPr>
              <a:t>Contribution </a:t>
            </a:r>
          </a:p>
          <a:p>
            <a:pPr marL="1549400" lvl="1" indent="-9144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5400" dirty="0">
                <a:solidFill>
                  <a:schemeClr val="bg2">
                    <a:lumMod val="10000"/>
                  </a:schemeClr>
                </a:solidFill>
              </a:rPr>
              <a:t>Additional Contribution</a:t>
            </a:r>
          </a:p>
          <a:p>
            <a:pPr marL="1549400" lvl="1" indent="-9144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5400" dirty="0">
                <a:solidFill>
                  <a:schemeClr val="bg2">
                    <a:lumMod val="10000"/>
                  </a:schemeClr>
                </a:solidFill>
              </a:rPr>
              <a:t>Additional Contribution…</a:t>
            </a:r>
          </a:p>
          <a:p>
            <a:pPr marL="635000" lvl="1" indent="0">
              <a:spcBef>
                <a:spcPts val="0"/>
              </a:spcBef>
              <a:buSzPct val="100000"/>
              <a:buNone/>
            </a:pP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SzPct val="100000"/>
              <a:buNone/>
            </a:pPr>
            <a:r>
              <a:rPr lang="en-US" sz="5400" b="1" dirty="0">
                <a:solidFill>
                  <a:schemeClr val="accent1"/>
                </a:solidFill>
              </a:rPr>
              <a:t>Plan to spend 1-2 minutes on this slide/topic.</a:t>
            </a:r>
            <a:endParaRPr lang="en-US" sz="5400" dirty="0">
              <a:solidFill>
                <a:schemeClr val="accent1"/>
              </a:solidFill>
            </a:endParaRPr>
          </a:p>
          <a:p>
            <a:pPr marL="635000" lvl="1" indent="0">
              <a:spcBef>
                <a:spcPts val="0"/>
              </a:spcBef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lvl="1">
              <a:spcBef>
                <a:spcPts val="0"/>
              </a:spcBef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0">
              <a:spcBef>
                <a:spcPts val="0"/>
              </a:spcBef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81130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E5074-E2C8-42D8-9216-56DC57B20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E251A-98E7-4A02-9596-93FE70CDE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9100" y="2641600"/>
            <a:ext cx="21902420" cy="10899302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Before the proposal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Practice your presentation with your research group (include having them ask questions and giving feedback)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Practice answering questions you DON’T know the answer to. This is a professional discussion that sometimes gets off-topic.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Ask your advisor if friends/lab mates can or should attend. Even if they are advised not to attend your proposal, you should invite them to your defense!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During the Proposal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Students should plan on presenting 20-30 mins. MAX and answering questions throughout. This usually makes the presentation take 45 mins - 1 hr. You should schedule 2 hours, if possible, for the proposal. If the committee is only available for 1 hour, be brief.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After the proposal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You </a:t>
            </a:r>
            <a:r>
              <a:rPr lang="en-US" sz="3200" b="1" u="sng" dirty="0">
                <a:solidFill>
                  <a:schemeClr val="accent6">
                    <a:lumMod val="50000"/>
                  </a:schemeClr>
                </a:solidFill>
              </a:rPr>
              <a:t>should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 seek writing support and guidance - </a:t>
            </a:r>
            <a:r>
              <a:rPr lang="en-US" sz="3200" dirty="0">
                <a:solidFill>
                  <a:schemeClr val="bg2">
                    <a:lumMod val="10000"/>
                  </a:schemeClr>
                </a:solidFill>
              </a:rPr>
              <a:t>See </a:t>
            </a:r>
            <a:r>
              <a:rPr lang="en-US" sz="3200" dirty="0">
                <a:solidFill>
                  <a:schemeClr val="bg2">
                    <a:lumMod val="10000"/>
                  </a:schemeClr>
                </a:solidFill>
                <a:hlinkClick r:id="rId3"/>
              </a:rPr>
              <a:t>Graduate Writing Resources page</a:t>
            </a:r>
            <a:r>
              <a:rPr lang="en-US" sz="3200" dirty="0">
                <a:solidFill>
                  <a:schemeClr val="bg2">
                    <a:lumMod val="10000"/>
                  </a:schemeClr>
                </a:solidFill>
              </a:rPr>
              <a:t>.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Need help with the big picture and how to organize your work? – 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hlinkClick r:id="rId4"/>
              </a:rPr>
              <a:t>Grad. Research Engineering Writing Center (GREW) 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Need help with grammar and general writing? - 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hlinkClick r:id="rId5"/>
              </a:rPr>
              <a:t>E-Tutoring Writing Center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Use 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hlinkClick r:id="rId6"/>
              </a:rPr>
              <a:t>Grammarly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 - this is an actual requirement to have your final manuscript approved!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Begin using the 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hlinkClick r:id="rId7"/>
              </a:rPr>
              <a:t>Thesis Office’s template 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and submit your 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hlinkClick r:id="rId8"/>
              </a:rPr>
              <a:t>Preliminary Pages 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– Chapter 3 or 4 for preliminary review to the Thesis Office to begin formatting review (formatting issues are the biggest slowdown and cause for delayed graduation after the defense, so start now!) – More information on what is included in these initial chapters can be found on the 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hlinkClick r:id="rId3"/>
              </a:rPr>
              <a:t>Graduate Writing Resources page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2926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E5074-E2C8-42D8-9216-56DC57B20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How to Answer Questions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31176E5-EBDB-4914-B237-DEBF9F01B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9100" y="2641600"/>
            <a:ext cx="21902738" cy="10899775"/>
          </a:xfrm>
        </p:spPr>
        <p:txBody>
          <a:bodyPr anchor="t">
            <a:normAutofit lnSpcReduction="100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5400" b="1" dirty="0">
                <a:solidFill>
                  <a:schemeClr val="bg2">
                    <a:lumMod val="10000"/>
                  </a:schemeClr>
                </a:solidFill>
              </a:rPr>
              <a:t>Listen</a:t>
            </a:r>
            <a:r>
              <a:rPr lang="en-US" sz="5400" dirty="0">
                <a:solidFill>
                  <a:schemeClr val="bg2">
                    <a:lumMod val="10000"/>
                  </a:schemeClr>
                </a:solidFill>
              </a:rPr>
              <a:t> to the whole question.  Do not half-listen while forming your answer.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5400" b="1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5400" b="1" dirty="0">
                <a:solidFill>
                  <a:schemeClr val="bg2">
                    <a:lumMod val="10000"/>
                  </a:schemeClr>
                </a:solidFill>
              </a:rPr>
              <a:t>Rephrase</a:t>
            </a:r>
            <a:r>
              <a:rPr lang="en-US" sz="5400" dirty="0">
                <a:solidFill>
                  <a:schemeClr val="bg2">
                    <a:lumMod val="10000"/>
                  </a:schemeClr>
                </a:solidFill>
              </a:rPr>
              <a:t> the question.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5400" dirty="0">
                <a:solidFill>
                  <a:schemeClr val="bg2">
                    <a:lumMod val="10000"/>
                  </a:schemeClr>
                </a:solidFill>
              </a:rPr>
              <a:t>Makes sure you heard question correctly.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5400" dirty="0">
                <a:solidFill>
                  <a:schemeClr val="bg2">
                    <a:lumMod val="10000"/>
                  </a:schemeClr>
                </a:solidFill>
              </a:rPr>
              <a:t>Makes sure you understand the question.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5400" dirty="0">
                <a:solidFill>
                  <a:schemeClr val="bg2">
                    <a:lumMod val="10000"/>
                  </a:schemeClr>
                </a:solidFill>
              </a:rPr>
              <a:t>Gives you opportunity to reframe the question.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5400" b="1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5400" b="1" dirty="0">
                <a:solidFill>
                  <a:schemeClr val="bg2">
                    <a:lumMod val="10000"/>
                  </a:schemeClr>
                </a:solidFill>
              </a:rPr>
              <a:t>Answer</a:t>
            </a:r>
            <a:r>
              <a:rPr lang="en-US" sz="5400" dirty="0">
                <a:solidFill>
                  <a:schemeClr val="bg2">
                    <a:lumMod val="10000"/>
                  </a:schemeClr>
                </a:solidFill>
              </a:rPr>
              <a:t> question honestly.  If you aren’t sure, make sure when you are speculating and explain why you think that.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5400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5400" dirty="0">
                <a:solidFill>
                  <a:schemeClr val="bg2">
                    <a:lumMod val="10000"/>
                  </a:schemeClr>
                </a:solidFill>
              </a:rPr>
              <a:t>End answer on a </a:t>
            </a:r>
            <a:r>
              <a:rPr lang="en-US" sz="5400" b="1" dirty="0">
                <a:solidFill>
                  <a:schemeClr val="bg2">
                    <a:lumMod val="10000"/>
                  </a:schemeClr>
                </a:solidFill>
              </a:rPr>
              <a:t>positive note</a:t>
            </a:r>
            <a:r>
              <a:rPr lang="en-US" sz="5400" dirty="0">
                <a:solidFill>
                  <a:schemeClr val="bg2">
                    <a:lumMod val="10000"/>
                  </a:schemeClr>
                </a:solidFill>
              </a:rPr>
              <a:t> – toward the contribution of your work and it’s importance.</a:t>
            </a:r>
          </a:p>
        </p:txBody>
      </p:sp>
    </p:spTree>
    <p:extLst>
      <p:ext uri="{BB962C8B-B14F-4D97-AF65-F5344CB8AC3E}">
        <p14:creationId xmlns:p14="http://schemas.microsoft.com/office/powerpoint/2010/main" val="820908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E5074-E2C8-42D8-9216-56DC57B20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Typical Questions from Scientists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6B07F4A-816F-4B5D-BEDB-C9073340398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2146299" y="3149600"/>
            <a:ext cx="20548599" cy="929640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5400" dirty="0">
                <a:solidFill>
                  <a:schemeClr val="bg2">
                    <a:lumMod val="10000"/>
                  </a:schemeClr>
                </a:solidFill>
              </a:rPr>
              <a:t> Why have you chosen this method rather than others?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5400" dirty="0">
                <a:solidFill>
                  <a:schemeClr val="bg2">
                    <a:lumMod val="10000"/>
                  </a:schemeClr>
                </a:solidFill>
              </a:rPr>
              <a:t> Why are you doing this research?  What is its expected impact?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5400" dirty="0">
                <a:solidFill>
                  <a:schemeClr val="bg2">
                    <a:lumMod val="10000"/>
                  </a:schemeClr>
                </a:solidFill>
              </a:rPr>
              <a:t> What in your contribution can be used concretely and immediately?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5400" dirty="0">
                <a:solidFill>
                  <a:schemeClr val="bg2">
                    <a:lumMod val="10000"/>
                  </a:schemeClr>
                </a:solidFill>
              </a:rPr>
              <a:t> Why have you decided to tackle this problem?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5400" dirty="0">
                <a:solidFill>
                  <a:schemeClr val="bg2">
                    <a:lumMod val="10000"/>
                  </a:schemeClr>
                </a:solidFill>
              </a:rPr>
              <a:t> What is novel in your presentation?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5400" dirty="0">
                <a:solidFill>
                  <a:schemeClr val="bg2">
                    <a:lumMod val="10000"/>
                  </a:schemeClr>
                </a:solidFill>
              </a:rPr>
              <a:t> What will you tackle next?</a:t>
            </a:r>
            <a:endParaRPr lang="en-US" sz="48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A6205B47-B5FE-40D6-8E7C-40D7737CED10}"/>
              </a:ext>
            </a:extLst>
          </p:cNvPr>
          <p:cNvPicPr>
            <a:picLocks noGrp="1" noChangeAspect="1"/>
          </p:cNvPicPr>
          <p:nvPr>
            <p:ph type="pic" sz="half" idx="13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0" b="1200"/>
          <a:stretch>
            <a:fillRect/>
          </a:stretch>
        </p:blipFill>
        <p:spPr>
          <a:xfrm>
            <a:off x="17812686" y="7680960"/>
            <a:ext cx="4882213" cy="476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36694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A697030-D745-4AA8-BFA9-51CAD5832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Proposal Presentation </a:t>
            </a:r>
            <a:r>
              <a:rPr lang="en-US" dirty="0"/>
              <a:t>Template</a:t>
            </a:r>
          </a:p>
        </p:txBody>
      </p:sp>
    </p:spTree>
    <p:extLst>
      <p:ext uri="{BB962C8B-B14F-4D97-AF65-F5344CB8AC3E}">
        <p14:creationId xmlns:p14="http://schemas.microsoft.com/office/powerpoint/2010/main" val="426682099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3D377F3-487E-40FB-9D5A-6225D12A97BE}"/>
              </a:ext>
            </a:extLst>
          </p:cNvPr>
          <p:cNvSpPr txBox="1">
            <a:spLocks/>
          </p:cNvSpPr>
          <p:nvPr/>
        </p:nvSpPr>
        <p:spPr>
          <a:xfrm>
            <a:off x="2425700" y="795274"/>
            <a:ext cx="20828000" cy="35206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97500"/>
          </a:bodyPr>
          <a:lstStyle>
            <a:lvl1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chemeClr val="accent1"/>
                </a:solidFill>
                <a:uFillTx/>
                <a:latin typeface="Factoria Ultra" pitchFamily="2" charset="77"/>
                <a:ea typeface="+mn-ea"/>
                <a:cs typeface="+mn-cs"/>
                <a:sym typeface="Helvetica Neue Medium"/>
              </a:defRPr>
            </a:lvl1pPr>
            <a:lvl2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hangingPunct="1"/>
            <a:r>
              <a:rPr lang="en-US" sz="9800" dirty="0">
                <a:latin typeface="+mj-lt"/>
              </a:rPr>
              <a:t>Research Topic / Working Title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6C2F0B1D-71D8-417B-95CB-CF2528CA43C4}"/>
              </a:ext>
            </a:extLst>
          </p:cNvPr>
          <p:cNvSpPr txBox="1">
            <a:spLocks/>
          </p:cNvSpPr>
          <p:nvPr/>
        </p:nvSpPr>
        <p:spPr>
          <a:xfrm>
            <a:off x="7449058" y="8641715"/>
            <a:ext cx="10781284" cy="40772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>
            <a:normAutofit/>
          </a:bodyPr>
          <a:lstStyle>
            <a:lvl1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381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444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508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571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hangingPunct="1"/>
            <a:r>
              <a:rPr lang="en-US" sz="5000" dirty="0">
                <a:solidFill>
                  <a:schemeClr val="bg2">
                    <a:lumMod val="10000"/>
                  </a:schemeClr>
                </a:solidFill>
              </a:rPr>
              <a:t>Committee: Committee Chair</a:t>
            </a:r>
            <a:br>
              <a:rPr lang="en-US" sz="50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5000" dirty="0">
                <a:solidFill>
                  <a:schemeClr val="bg2">
                    <a:lumMod val="10000"/>
                  </a:schemeClr>
                </a:solidFill>
              </a:rPr>
              <a:t>		Member 2</a:t>
            </a:r>
            <a:br>
              <a:rPr lang="en-US" sz="50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5000" dirty="0">
                <a:solidFill>
                  <a:schemeClr val="bg2">
                    <a:lumMod val="10000"/>
                  </a:schemeClr>
                </a:solidFill>
              </a:rPr>
              <a:t>		Member 3</a:t>
            </a:r>
            <a:br>
              <a:rPr lang="en-US" sz="50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5000" dirty="0">
                <a:solidFill>
                  <a:schemeClr val="bg2">
                    <a:lumMod val="10000"/>
                  </a:schemeClr>
                </a:solidFill>
              </a:rPr>
              <a:t>				       Member 4 PhD Only</a:t>
            </a:r>
            <a:br>
              <a:rPr lang="en-US" sz="50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5000" dirty="0">
                <a:solidFill>
                  <a:schemeClr val="bg2">
                    <a:lumMod val="10000"/>
                  </a:schemeClr>
                </a:solidFill>
              </a:rPr>
              <a:t>				       Member 5 PhD Only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CE89223-4EB5-431F-89DD-4EE178F23F17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2425700" y="4562221"/>
            <a:ext cx="20828000" cy="102412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Student Name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DCDDAE3B-4DAA-476D-A592-32BD923D6832}"/>
              </a:ext>
            </a:extLst>
          </p:cNvPr>
          <p:cNvSpPr txBox="1">
            <a:spLocks/>
          </p:cNvSpPr>
          <p:nvPr/>
        </p:nvSpPr>
        <p:spPr>
          <a:xfrm>
            <a:off x="2425700" y="5504053"/>
            <a:ext cx="20828000" cy="10241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>
            <a:normAutofit/>
          </a:bodyPr>
          <a:lstStyle>
            <a:lvl1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381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444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508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571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hangingPunct="1"/>
            <a:r>
              <a:rPr lang="en-US" sz="5000" dirty="0">
                <a:solidFill>
                  <a:schemeClr val="bg2">
                    <a:lumMod val="10000"/>
                  </a:schemeClr>
                </a:solidFill>
              </a:rPr>
              <a:t>PhD Proposal</a:t>
            </a:r>
          </a:p>
        </p:txBody>
      </p:sp>
      <p:sp>
        <p:nvSpPr>
          <p:cNvPr id="17" name="Text Placeholder 13">
            <a:extLst>
              <a:ext uri="{FF2B5EF4-FFF2-40B4-BE49-F238E27FC236}">
                <a16:creationId xmlns:a16="http://schemas.microsoft.com/office/drawing/2014/main" id="{7F56D77A-AFA8-4C87-94FE-5F04F9BF1E57}"/>
              </a:ext>
            </a:extLst>
          </p:cNvPr>
          <p:cNvSpPr txBox="1">
            <a:spLocks/>
          </p:cNvSpPr>
          <p:nvPr/>
        </p:nvSpPr>
        <p:spPr>
          <a:xfrm>
            <a:off x="2425700" y="6445885"/>
            <a:ext cx="20828000" cy="10241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>
            <a:normAutofit/>
          </a:bodyPr>
          <a:lstStyle>
            <a:lvl1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chemeClr val="tx1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381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444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508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571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hangingPunct="1"/>
            <a:r>
              <a:rPr lang="en-US" sz="5000" dirty="0">
                <a:solidFill>
                  <a:schemeClr val="bg2">
                    <a:lumMod val="10000"/>
                  </a:schemeClr>
                </a:solidFill>
              </a:rPr>
              <a:t>January 1, 2025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82830-EA64-4798-84C5-E19F7D2F1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 of the Student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C4A18-2FD8-49CF-9B4F-C8BD19965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5400" b="1" dirty="0">
                <a:solidFill>
                  <a:schemeClr val="bg2">
                    <a:lumMod val="10000"/>
                  </a:schemeClr>
                </a:solidFill>
              </a:rPr>
              <a:t>Academic/research background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5400" b="1" dirty="0">
                <a:solidFill>
                  <a:schemeClr val="bg2">
                    <a:lumMod val="10000"/>
                  </a:schemeClr>
                </a:solidFill>
              </a:rPr>
              <a:t>Professional Interests </a:t>
            </a:r>
            <a:r>
              <a:rPr lang="en-US" sz="5400" dirty="0">
                <a:solidFill>
                  <a:schemeClr val="bg2">
                    <a:lumMod val="10000"/>
                  </a:schemeClr>
                </a:solidFill>
              </a:rPr>
              <a:t>-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Please include any special experiences you might like to have while you are still in school. These may include: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bg2">
                    <a:lumMod val="10000"/>
                  </a:schemeClr>
                </a:solidFill>
              </a:rPr>
              <a:t>Teaching experience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bg2">
                    <a:lumMod val="10000"/>
                  </a:schemeClr>
                </a:solidFill>
              </a:rPr>
              <a:t>Internships, 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bg2">
                    <a:lumMod val="10000"/>
                  </a:schemeClr>
                </a:solidFill>
              </a:rPr>
              <a:t>Specialized research experience at other institutions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bg2">
                    <a:lumMod val="10000"/>
                  </a:schemeClr>
                </a:solidFill>
              </a:rPr>
              <a:t>Entrepreneurial / patent goals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bg2">
                    <a:lumMod val="10000"/>
                  </a:schemeClr>
                </a:solidFill>
              </a:rPr>
              <a:t>or even “I don’t know and would like to explore my options further!”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5400" b="1" dirty="0">
                <a:solidFill>
                  <a:schemeClr val="bg2">
                    <a:lumMod val="10000"/>
                  </a:schemeClr>
                </a:solidFill>
              </a:rPr>
              <a:t>Goals after graduation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54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5400" b="1" dirty="0">
                <a:solidFill>
                  <a:schemeClr val="accent1"/>
                </a:solidFill>
              </a:rPr>
              <a:t>Plan to spend 2-3 minutes on this slide/topic.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5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733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82830-EA64-4798-84C5-E19F7D2F1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 of the Research Topic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C4A18-2FD8-49CF-9B4F-C8BD19965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6000" b="1" dirty="0">
                <a:solidFill>
                  <a:schemeClr val="bg2">
                    <a:lumMod val="10000"/>
                  </a:schemeClr>
                </a:solidFill>
              </a:rPr>
              <a:t>What is the Big Picture Problem?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6000" dirty="0">
                <a:solidFill>
                  <a:schemeClr val="bg2">
                    <a:lumMod val="10000"/>
                  </a:schemeClr>
                </a:solidFill>
              </a:rPr>
              <a:t>Give a brief background of the research area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6000" dirty="0">
                <a:solidFill>
                  <a:schemeClr val="bg2">
                    <a:lumMod val="10000"/>
                  </a:schemeClr>
                </a:solidFill>
              </a:rPr>
              <a:t>Identify and explain to the audience what is the problem in this research area you are looking to address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6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6000" b="1" dirty="0">
                <a:solidFill>
                  <a:schemeClr val="accent1"/>
                </a:solidFill>
              </a:rPr>
              <a:t>Plan to spend approx. 3 minutes on this slide/topic.</a:t>
            </a:r>
          </a:p>
        </p:txBody>
      </p:sp>
    </p:spTree>
    <p:extLst>
      <p:ext uri="{BB962C8B-B14F-4D97-AF65-F5344CB8AC3E}">
        <p14:creationId xmlns:p14="http://schemas.microsoft.com/office/powerpoint/2010/main" val="3171927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82830-EA64-4798-84C5-E19F7D2F1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Originality /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C4A18-2FD8-49CF-9B4F-C8BD19965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6000" b="1" dirty="0">
                <a:solidFill>
                  <a:schemeClr val="bg2">
                    <a:lumMod val="10000"/>
                  </a:schemeClr>
                </a:solidFill>
              </a:rPr>
              <a:t>Explain the novelty of your current/proposed work:</a:t>
            </a:r>
          </a:p>
          <a:p>
            <a:pPr lvl="1">
              <a:spcBef>
                <a:spcPts val="0"/>
              </a:spcBef>
            </a:pPr>
            <a:r>
              <a:rPr lang="en-US" sz="6000" dirty="0">
                <a:solidFill>
                  <a:schemeClr val="bg2">
                    <a:lumMod val="10000"/>
                  </a:schemeClr>
                </a:solidFill>
              </a:rPr>
              <a:t>What has everyone already done to fix Big Picture Problem?</a:t>
            </a:r>
          </a:p>
          <a:p>
            <a:pPr lvl="1">
              <a:spcBef>
                <a:spcPts val="0"/>
              </a:spcBef>
            </a:pPr>
            <a:r>
              <a:rPr lang="en-US" sz="6000" dirty="0">
                <a:solidFill>
                  <a:schemeClr val="bg2">
                    <a:lumMod val="10000"/>
                  </a:schemeClr>
                </a:solidFill>
              </a:rPr>
              <a:t>How are you using what they’ve done or improving it?</a:t>
            </a:r>
          </a:p>
          <a:p>
            <a:pPr lvl="1">
              <a:spcBef>
                <a:spcPts val="0"/>
              </a:spcBef>
            </a:pPr>
            <a:endParaRPr lang="en-US" sz="60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en-US" sz="60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6000" b="1" dirty="0">
                <a:solidFill>
                  <a:schemeClr val="accent1"/>
                </a:solidFill>
              </a:rPr>
              <a:t>Plan to spend 3-5 minutes on this slide/topic.</a:t>
            </a:r>
          </a:p>
          <a:p>
            <a:pPr marL="0" indent="0">
              <a:spcBef>
                <a:spcPts val="0"/>
              </a:spcBef>
              <a:buNone/>
            </a:pP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701241"/>
      </p:ext>
    </p:extLst>
  </p:cSld>
  <p:clrMapOvr>
    <a:masterClrMapping/>
  </p:clrMapOvr>
</p:sld>
</file>

<file path=ppt/theme/theme1.xml><?xml version="1.0" encoding="utf-8"?>
<a:theme xmlns:a="http://schemas.openxmlformats.org/drawingml/2006/main" name="White">
  <a:themeElements>
    <a:clrScheme name="Red and Gray">
      <a:dk1>
        <a:srgbClr val="708E99"/>
      </a:dk1>
      <a:lt1>
        <a:srgbClr val="FFFFFF"/>
      </a:lt1>
      <a:dk2>
        <a:srgbClr val="708E99"/>
      </a:dk2>
      <a:lt2>
        <a:srgbClr val="E2E6E6"/>
      </a:lt2>
      <a:accent1>
        <a:srgbClr val="BE0000"/>
      </a:accent1>
      <a:accent2>
        <a:srgbClr val="A9A9A9"/>
      </a:accent2>
      <a:accent3>
        <a:srgbClr val="919191"/>
      </a:accent3>
      <a:accent4>
        <a:srgbClr val="797979"/>
      </a:accent4>
      <a:accent5>
        <a:srgbClr val="5F5F5F"/>
      </a:accent5>
      <a:accent6>
        <a:srgbClr val="424242"/>
      </a:accent6>
      <a:hlink>
        <a:srgbClr val="BE0000"/>
      </a:hlink>
      <a:folHlink>
        <a:srgbClr val="BFBFB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1193</TotalTime>
  <Words>1117</Words>
  <Application>Microsoft Office PowerPoint</Application>
  <PresentationFormat>Custom</PresentationFormat>
  <Paragraphs>123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Factoria Ultra</vt:lpstr>
      <vt:lpstr>Helvetica Neue</vt:lpstr>
      <vt:lpstr>Helvetica Neue Light</vt:lpstr>
      <vt:lpstr>Helvetica Neue Medium</vt:lpstr>
      <vt:lpstr>Wingdings</vt:lpstr>
      <vt:lpstr>White</vt:lpstr>
      <vt:lpstr>Notes to the Student</vt:lpstr>
      <vt:lpstr>Best Practices</vt:lpstr>
      <vt:lpstr>How to Answer Questions</vt:lpstr>
      <vt:lpstr>Typical Questions from Scientists</vt:lpstr>
      <vt:lpstr>Proposal Presentation Template</vt:lpstr>
      <vt:lpstr>PowerPoint Presentation</vt:lpstr>
      <vt:lpstr>Introduction of the Student</vt:lpstr>
      <vt:lpstr>Introduction of the Research Topic</vt:lpstr>
      <vt:lpstr>Originality / Value</vt:lpstr>
      <vt:lpstr>Contributions Overview</vt:lpstr>
      <vt:lpstr>Set of Slides for Contributions</vt:lpstr>
      <vt:lpstr>Proposed Publications, Conferences, etc.</vt:lpstr>
      <vt:lpstr>Timeline of Proposed Research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ROWBERRY</dc:creator>
  <cp:lastModifiedBy>ELIZABETH ROWBERRY</cp:lastModifiedBy>
  <cp:revision>24</cp:revision>
  <dcterms:modified xsi:type="dcterms:W3CDTF">2024-10-09T17:41:33Z</dcterms:modified>
</cp:coreProperties>
</file>